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6" r:id="rId2"/>
    <p:sldId id="283" r:id="rId3"/>
    <p:sldId id="284" r:id="rId4"/>
    <p:sldId id="286" r:id="rId5"/>
    <p:sldId id="290" r:id="rId6"/>
    <p:sldId id="287" r:id="rId7"/>
    <p:sldId id="261" r:id="rId8"/>
    <p:sldId id="259" r:id="rId9"/>
    <p:sldId id="266" r:id="rId10"/>
    <p:sldId id="270" r:id="rId11"/>
    <p:sldId id="271" r:id="rId12"/>
    <p:sldId id="272" r:id="rId13"/>
    <p:sldId id="264" r:id="rId14"/>
    <p:sldId id="262" r:id="rId15"/>
    <p:sldId id="265" r:id="rId16"/>
    <p:sldId id="267" r:id="rId17"/>
    <p:sldId id="278" r:id="rId18"/>
    <p:sldId id="273" r:id="rId19"/>
    <p:sldId id="282" r:id="rId20"/>
    <p:sldId id="297" r:id="rId21"/>
    <p:sldId id="298" r:id="rId22"/>
    <p:sldId id="299" r:id="rId23"/>
    <p:sldId id="300" r:id="rId24"/>
    <p:sldId id="296" r:id="rId25"/>
    <p:sldId id="291" r:id="rId26"/>
    <p:sldId id="292" r:id="rId27"/>
    <p:sldId id="293" r:id="rId28"/>
    <p:sldId id="294" r:id="rId29"/>
    <p:sldId id="295" r:id="rId30"/>
    <p:sldId id="289" r:id="rId31"/>
    <p:sldId id="280" r:id="rId32"/>
    <p:sldId id="288" r:id="rId33"/>
  </p:sldIdLst>
  <p:sldSz cx="12192000" cy="6858000"/>
  <p:notesSz cx="6858000" cy="9144000"/>
  <p:embeddedFontLst>
    <p:embeddedFont>
      <p:font typeface="Yoon 윤고딕 550_TT" panose="02090603020101020101" pitchFamily="18" charset="-127"/>
      <p:regular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-윤고딕330" panose="02030504000101010101" pitchFamily="18" charset="-127"/>
      <p:regular r:id="rId38"/>
    </p:embeddedFont>
    <p:embeddedFont>
      <p:font typeface="-윤고딕350" panose="02030504000101010101" pitchFamily="18" charset="-127"/>
      <p:regular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1A13"/>
    <a:srgbClr val="F543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8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7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167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F2B856-CCCB-4B77-AB1A-09EB0244EE44}" type="datetimeFigureOut">
              <a:rPr lang="ko-KR" altLang="en-US" smtClean="0"/>
              <a:t>2017-05-11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815BB1-7DCA-415A-A14B-1FBEB52F64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330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FFC3-3209-4F02-BC65-151BCF264BD6}" type="datetimeFigureOut">
              <a:rPr lang="ko-KR" altLang="en-US" smtClean="0"/>
              <a:t>2017-05-11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B87BF-04EB-4127-8FEC-B7A5857C3A4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5366"/>
            <a:ext cx="10073898" cy="4982705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 rot="1800000">
            <a:off x="7769103" y="1189893"/>
            <a:ext cx="4467343" cy="62590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3432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FFC3-3209-4F02-BC65-151BCF264BD6}" type="datetimeFigureOut">
              <a:rPr lang="ko-KR" altLang="en-US" smtClean="0"/>
              <a:t>2017-05-11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B87BF-04EB-4127-8FEC-B7A5857C3A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47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FFC3-3209-4F02-BC65-151BCF264BD6}" type="datetimeFigureOut">
              <a:rPr lang="ko-KR" altLang="en-US" smtClean="0"/>
              <a:t>2017-05-11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B87BF-04EB-4127-8FEC-B7A5857C3A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663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FFC3-3209-4F02-BC65-151BCF264BD6}" type="datetimeFigureOut">
              <a:rPr lang="ko-KR" altLang="en-US" smtClean="0"/>
              <a:t>2017-05-11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B87BF-04EB-4127-8FEC-B7A5857C3A4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100000">
            <a:off x="8274636" y="2203260"/>
            <a:ext cx="7444688" cy="2719953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 userDrawn="1"/>
        </p:nvSpPr>
        <p:spPr>
          <a:xfrm>
            <a:off x="966951" y="557048"/>
            <a:ext cx="472966" cy="84083"/>
          </a:xfrm>
          <a:prstGeom prst="rect">
            <a:avLst/>
          </a:prstGeom>
          <a:solidFill>
            <a:srgbClr val="F543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160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FFC3-3209-4F02-BC65-151BCF264BD6}" type="datetimeFigureOut">
              <a:rPr lang="ko-KR" altLang="en-US" smtClean="0"/>
              <a:t>2017-05-11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B87BF-04EB-4127-8FEC-B7A5857C3A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330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FFC3-3209-4F02-BC65-151BCF264BD6}" type="datetimeFigureOut">
              <a:rPr lang="ko-KR" altLang="en-US" smtClean="0"/>
              <a:t>2017-05-11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B87BF-04EB-4127-8FEC-B7A5857C3A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908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FFC3-3209-4F02-BC65-151BCF264BD6}" type="datetimeFigureOut">
              <a:rPr lang="ko-KR" altLang="en-US" smtClean="0"/>
              <a:t>2017-05-11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B87BF-04EB-4127-8FEC-B7A5857C3A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3767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FFC3-3209-4F02-BC65-151BCF264BD6}" type="datetimeFigureOut">
              <a:rPr lang="ko-KR" altLang="en-US" smtClean="0"/>
              <a:t>2017-05-11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B87BF-04EB-4127-8FEC-B7A5857C3A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428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FFC3-3209-4F02-BC65-151BCF264BD6}" type="datetimeFigureOut">
              <a:rPr lang="ko-KR" altLang="en-US" smtClean="0"/>
              <a:t>2017-05-11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B87BF-04EB-4127-8FEC-B7A5857C3A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13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FFC3-3209-4F02-BC65-151BCF264BD6}" type="datetimeFigureOut">
              <a:rPr lang="ko-KR" altLang="en-US" smtClean="0"/>
              <a:t>2017-05-11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B87BF-04EB-4127-8FEC-B7A5857C3A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429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FFC3-3209-4F02-BC65-151BCF264BD6}" type="datetimeFigureOut">
              <a:rPr lang="ko-KR" altLang="en-US" smtClean="0"/>
              <a:t>2017-05-11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B87BF-04EB-4127-8FEC-B7A5857C3A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561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DFFC3-3209-4F02-BC65-151BCF264BD6}" type="datetimeFigureOut">
              <a:rPr lang="ko-KR" altLang="en-US" smtClean="0"/>
              <a:t>2017-05-11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B87BF-04EB-4127-8FEC-B7A5857C3A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669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929968" y="2899387"/>
            <a:ext cx="4045058" cy="921743"/>
          </a:xfrm>
        </p:spPr>
        <p:txBody>
          <a:bodyPr>
            <a:noAutofit/>
          </a:bodyPr>
          <a:lstStyle/>
          <a:p>
            <a:r>
              <a:rPr lang="en-US" altLang="ko-KR" sz="4400" dirty="0" err="1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RainbowTrack</a:t>
            </a:r>
            <a:endParaRPr lang="ko-KR" altLang="en-US" sz="44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21113" y="5362413"/>
            <a:ext cx="368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윤진성 김지원 박형준 백인호 이영찬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14470" y="3713845"/>
            <a:ext cx="4223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Music Communication &amp; Social Networking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67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유사 사이트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601540" cy="3408254"/>
          </a:xfrm>
        </p:spPr>
      </p:pic>
      <p:sp>
        <p:nvSpPr>
          <p:cNvPr id="7" name="TextBox 6"/>
          <p:cNvSpPr txBox="1"/>
          <p:nvPr/>
        </p:nvSpPr>
        <p:spPr>
          <a:xfrm>
            <a:off x="838200" y="5625884"/>
            <a:ext cx="9096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SoundCloud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온라인 음악 유통 플랫폼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원하는 음악을 검색하고 들어볼 수 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</a:rPr>
              <a:t>(https://soundcloud.com/)</a:t>
            </a:r>
          </a:p>
        </p:txBody>
      </p:sp>
    </p:spTree>
    <p:extLst>
      <p:ext uri="{BB962C8B-B14F-4D97-AF65-F5344CB8AC3E}">
        <p14:creationId xmlns:p14="http://schemas.microsoft.com/office/powerpoint/2010/main" val="126167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유사 사이트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5625884"/>
            <a:ext cx="9096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멜론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온라인 음악서비스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플레이어 다운로드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최신음악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순위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인기가요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mp3,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뮤직비디오 등 제공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						         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</a:rPr>
              <a:t>(https://www.melon.com/)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02774"/>
            <a:ext cx="6601540" cy="339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41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사이트 비교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05883"/>
              </p:ext>
            </p:extLst>
          </p:nvPr>
        </p:nvGraphicFramePr>
        <p:xfrm>
          <a:off x="1754070" y="1922824"/>
          <a:ext cx="8128000" cy="29667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Sound Cloud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Melon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RainbowTrack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음원</a:t>
                      </a:r>
                      <a:r>
                        <a:rPr lang="ko-KR" altLang="en-US" dirty="0" smtClean="0"/>
                        <a:t> 다운로드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X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실시간 </a:t>
                      </a:r>
                      <a:r>
                        <a:rPr lang="ko-KR" altLang="en-US" dirty="0" err="1" smtClean="0"/>
                        <a:t>스트리밍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○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○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○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Playlist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○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○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○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SNS </a:t>
                      </a:r>
                      <a:r>
                        <a:rPr lang="ko-KR" altLang="en-US" dirty="0" smtClean="0"/>
                        <a:t>기능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○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음악 검색기능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○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○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인기순위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○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○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○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해시태그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○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282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0744" y="270536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/>
              <a:t>개발 환경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25214" y="357352"/>
            <a:ext cx="987972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38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언어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/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37" y="1597700"/>
            <a:ext cx="1847769" cy="19674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747" y="1597700"/>
            <a:ext cx="3293080" cy="192953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557" y="3989405"/>
            <a:ext cx="2194947" cy="219494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37" y="4086745"/>
            <a:ext cx="1892569" cy="18925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4697" y="3381219"/>
            <a:ext cx="1699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Java Enterprise Edition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5240" y="6114251"/>
            <a:ext cx="2025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JSP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79201" y="3457138"/>
            <a:ext cx="23041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HTML CSS </a:t>
            </a:r>
            <a:r>
              <a:rPr lang="en-US" altLang="ko-KR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JavaSctipt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38327" y="6114251"/>
            <a:ext cx="1339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Oracle SQL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536" y="4347229"/>
            <a:ext cx="2857500" cy="13716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114" y="1608458"/>
            <a:ext cx="1766450" cy="17664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18305" y="6067476"/>
            <a:ext cx="2025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AJAX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56358" y="3457138"/>
            <a:ext cx="2025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JQuery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6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도구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/>
              <a:t>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974" y="1395312"/>
            <a:ext cx="2194947" cy="21949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31988" y="3491934"/>
            <a:ext cx="1699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Eclipse EE edition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26155" y="6049635"/>
            <a:ext cx="2025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Apache Tomcat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81352" y="6049635"/>
            <a:ext cx="2304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Adobe Photoshop &amp; Illustration CS6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11744" y="3520158"/>
            <a:ext cx="1339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Oracle Database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67" y="2129693"/>
            <a:ext cx="3749540" cy="88114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367" y="1527596"/>
            <a:ext cx="1909596" cy="190959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584463" y="3504660"/>
            <a:ext cx="1339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SQL Developer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700" y="4119742"/>
            <a:ext cx="1864873" cy="185590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46" y="4459532"/>
            <a:ext cx="1269841" cy="126984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438" y="4459533"/>
            <a:ext cx="1269841" cy="126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2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0744" y="270536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/>
              <a:t>개발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25214" y="357352"/>
            <a:ext cx="987972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81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계획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smtClean="0"/>
              <a:t>MVC Pattern Model2 </a:t>
            </a:r>
            <a:r>
              <a:rPr lang="ko-KR" altLang="en-US" dirty="0" smtClean="0"/>
              <a:t>방식을 이용하여 </a:t>
            </a:r>
            <a:r>
              <a:rPr lang="en-US" altLang="ko-KR" dirty="0" smtClean="0"/>
              <a:t>Model, View, </a:t>
            </a:r>
            <a:r>
              <a:rPr lang="en-US" altLang="ko-KR" dirty="0"/>
              <a:t> </a:t>
            </a:r>
            <a:r>
              <a:rPr lang="en-US" altLang="ko-KR" dirty="0" smtClean="0"/>
              <a:t>    Controller</a:t>
            </a:r>
            <a:r>
              <a:rPr lang="ko-KR" altLang="en-US" dirty="0" smtClean="0"/>
              <a:t>를 나누어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개발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/>
              <a:t>기능별 </a:t>
            </a:r>
            <a:r>
              <a:rPr lang="en-US" altLang="ko-KR" dirty="0"/>
              <a:t>Java </a:t>
            </a:r>
            <a:r>
              <a:rPr lang="ko-KR" altLang="en-US" dirty="0"/>
              <a:t>패키지 분류</a:t>
            </a:r>
            <a:r>
              <a:rPr lang="en-US" altLang="ko-KR" dirty="0"/>
              <a:t>					    Bean(DTO), Dao, Controller, Service, DB Connection, </a:t>
            </a:r>
            <a:r>
              <a:rPr lang="en-US" altLang="ko-KR" dirty="0" err="1" smtClean="0"/>
              <a:t>Util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화면 및 기능별 </a:t>
            </a:r>
            <a:r>
              <a:rPr lang="en-US" altLang="ko-KR" dirty="0" err="1" smtClean="0"/>
              <a:t>WebContent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폴더 분류</a:t>
            </a:r>
            <a:r>
              <a:rPr lang="en-US" altLang="ko-KR" dirty="0" smtClean="0"/>
              <a:t>				</a:t>
            </a:r>
            <a:r>
              <a:rPr lang="en-US" altLang="ko-KR" dirty="0"/>
              <a:t> </a:t>
            </a:r>
            <a:r>
              <a:rPr lang="en-US" altLang="ko-KR" dirty="0" smtClean="0"/>
              <a:t>   Error page, CSS, HTML, Images, JSP</a:t>
            </a:r>
          </a:p>
          <a:p>
            <a:pPr>
              <a:lnSpc>
                <a:spcPct val="150000"/>
              </a:lnSpc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1831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인력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팀</a:t>
            </a:r>
            <a:r>
              <a:rPr lang="ko-KR" altLang="en-US" dirty="0" smtClean="0"/>
              <a:t>장 윤진성</a:t>
            </a:r>
            <a:r>
              <a:rPr lang="en-US" altLang="ko-KR" dirty="0" smtClean="0"/>
              <a:t>,</a:t>
            </a:r>
            <a:r>
              <a:rPr lang="ko-KR" altLang="en-US" dirty="0" smtClean="0"/>
              <a:t> 팀원</a:t>
            </a:r>
            <a:r>
              <a:rPr lang="en-US" altLang="ko-KR" dirty="0" smtClean="0"/>
              <a:t> </a:t>
            </a:r>
            <a:r>
              <a:rPr lang="ko-KR" altLang="en-US" dirty="0"/>
              <a:t>김지원</a:t>
            </a:r>
            <a:r>
              <a:rPr lang="en-US" altLang="ko-KR" dirty="0"/>
              <a:t>, </a:t>
            </a:r>
            <a:r>
              <a:rPr lang="ko-KR" altLang="en-US" dirty="0"/>
              <a:t>박형준</a:t>
            </a:r>
            <a:r>
              <a:rPr lang="en-US" altLang="ko-KR" dirty="0"/>
              <a:t>, </a:t>
            </a:r>
            <a:r>
              <a:rPr lang="ko-KR" altLang="en-US" dirty="0" smtClean="0"/>
              <a:t>백인호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이영찬 </a:t>
            </a:r>
            <a:r>
              <a:rPr lang="en-US" altLang="ko-KR" dirty="0" smtClean="0"/>
              <a:t>		       </a:t>
            </a:r>
            <a:r>
              <a:rPr lang="ko-KR" altLang="en-US" dirty="0" smtClean="0"/>
              <a:t>총 </a:t>
            </a:r>
            <a:r>
              <a:rPr lang="en-US" altLang="ko-KR" dirty="0" smtClean="0"/>
              <a:t>5</a:t>
            </a:r>
            <a:r>
              <a:rPr lang="ko-KR" altLang="en-US" dirty="0" smtClean="0"/>
              <a:t>명으로 구성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팀장이 각자의 역량에 따라 작업을 분배</a:t>
            </a:r>
            <a:r>
              <a:rPr lang="en-US" altLang="ko-KR" dirty="0" smtClean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dirty="0" smtClean="0"/>
              <a:t>크게 </a:t>
            </a:r>
            <a:r>
              <a:rPr lang="en-US" altLang="ko-KR" dirty="0" smtClean="0"/>
              <a:t>Java</a:t>
            </a:r>
            <a:r>
              <a:rPr lang="ko-KR" altLang="en-US" dirty="0" smtClean="0"/>
              <a:t>개발과 </a:t>
            </a:r>
            <a:r>
              <a:rPr lang="en-US" altLang="ko-KR" dirty="0" smtClean="0"/>
              <a:t>DB</a:t>
            </a:r>
            <a:r>
              <a:rPr lang="ko-KR" altLang="en-US" dirty="0" smtClean="0"/>
              <a:t>관리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JSP, CSS, JavaScript</a:t>
            </a:r>
            <a:r>
              <a:rPr lang="ko-KR" altLang="en-US" dirty="0" smtClean="0"/>
              <a:t>로 역할을  </a:t>
            </a:r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r>
              <a:rPr lang="ko-KR" altLang="en-US" dirty="0" smtClean="0"/>
              <a:t>나누었으며 최소 한번씩은 각 </a:t>
            </a:r>
            <a:r>
              <a:rPr lang="ko-KR" altLang="en-US" dirty="0" err="1" smtClean="0"/>
              <a:t>파트별로</a:t>
            </a:r>
            <a:r>
              <a:rPr lang="ko-KR" altLang="en-US" dirty="0" smtClean="0"/>
              <a:t> 개발 해 볼 수 있도록 </a:t>
            </a:r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ko-KR" altLang="en-US" dirty="0" smtClean="0"/>
              <a:t>권장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92767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WorkFlow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946383" y="1644345"/>
            <a:ext cx="8845998" cy="4790769"/>
            <a:chOff x="946383" y="2021535"/>
            <a:chExt cx="8845998" cy="4790769"/>
          </a:xfrm>
        </p:grpSpPr>
        <p:sp>
          <p:nvSpPr>
            <p:cNvPr id="4" name="직사각형 3"/>
            <p:cNvSpPr/>
            <p:nvPr/>
          </p:nvSpPr>
          <p:spPr>
            <a:xfrm>
              <a:off x="946384" y="2021535"/>
              <a:ext cx="1132753" cy="541519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Index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2925790" y="2021535"/>
              <a:ext cx="1132753" cy="541519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Main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46383" y="2871385"/>
              <a:ext cx="1132753" cy="541519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Register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905196" y="2871385"/>
              <a:ext cx="1132753" cy="541519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Board Write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905196" y="2021535"/>
              <a:ext cx="1132753" cy="541519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Board Read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905193" y="3721235"/>
              <a:ext cx="1132753" cy="541519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Follow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905192" y="4571085"/>
              <a:ext cx="1132753" cy="541519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Playlist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905191" y="5420935"/>
              <a:ext cx="1132753" cy="541519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MyPage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905190" y="6270785"/>
              <a:ext cx="1132753" cy="541519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Search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8659628" y="2026792"/>
              <a:ext cx="1132753" cy="541519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Board Reply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659628" y="2710014"/>
              <a:ext cx="1132753" cy="541519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Like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8659628" y="3402146"/>
              <a:ext cx="1132753" cy="541519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Board Delete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0" name="직선 화살표 연결선 19"/>
            <p:cNvCxnSpPr/>
            <p:nvPr/>
          </p:nvCxnSpPr>
          <p:spPr>
            <a:xfrm>
              <a:off x="2079137" y="2195473"/>
              <a:ext cx="846653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stCxn id="6" idx="3"/>
              <a:endCxn id="9" idx="1"/>
            </p:cNvCxnSpPr>
            <p:nvPr/>
          </p:nvCxnSpPr>
          <p:spPr>
            <a:xfrm>
              <a:off x="4058543" y="2292295"/>
              <a:ext cx="846653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stCxn id="9" idx="3"/>
              <a:endCxn id="14" idx="1"/>
            </p:cNvCxnSpPr>
            <p:nvPr/>
          </p:nvCxnSpPr>
          <p:spPr>
            <a:xfrm>
              <a:off x="6037949" y="2292295"/>
              <a:ext cx="2621679" cy="5257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>
              <a:stCxn id="4" idx="2"/>
              <a:endCxn id="7" idx="0"/>
            </p:cNvCxnSpPr>
            <p:nvPr/>
          </p:nvCxnSpPr>
          <p:spPr>
            <a:xfrm flipH="1">
              <a:off x="1512760" y="2563054"/>
              <a:ext cx="1" cy="308331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꺾인 연결선 38"/>
            <p:cNvCxnSpPr>
              <a:endCxn id="13" idx="1"/>
            </p:cNvCxnSpPr>
            <p:nvPr/>
          </p:nvCxnSpPr>
          <p:spPr>
            <a:xfrm rot="16200000" flipH="1">
              <a:off x="2474120" y="4110474"/>
              <a:ext cx="4249251" cy="612889"/>
            </a:xfrm>
            <a:prstGeom prst="bentConnector2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/>
            <p:cNvCxnSpPr>
              <a:endCxn id="8" idx="1"/>
            </p:cNvCxnSpPr>
            <p:nvPr/>
          </p:nvCxnSpPr>
          <p:spPr>
            <a:xfrm>
              <a:off x="4292296" y="3142145"/>
              <a:ext cx="612900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/>
            <p:nvPr/>
          </p:nvCxnSpPr>
          <p:spPr>
            <a:xfrm>
              <a:off x="4292296" y="3991999"/>
              <a:ext cx="612900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/>
            <p:nvPr/>
          </p:nvCxnSpPr>
          <p:spPr>
            <a:xfrm>
              <a:off x="4292296" y="4841854"/>
              <a:ext cx="612900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/>
            <p:nvPr/>
          </p:nvCxnSpPr>
          <p:spPr>
            <a:xfrm>
              <a:off x="4292296" y="5691709"/>
              <a:ext cx="612900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꺾인 연결선 50"/>
            <p:cNvCxnSpPr>
              <a:endCxn id="16" idx="1"/>
            </p:cNvCxnSpPr>
            <p:nvPr/>
          </p:nvCxnSpPr>
          <p:spPr>
            <a:xfrm rot="16200000" flipH="1">
              <a:off x="7684027" y="2697305"/>
              <a:ext cx="1380614" cy="570588"/>
            </a:xfrm>
            <a:prstGeom prst="bentConnector2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>
              <a:endCxn id="15" idx="1"/>
            </p:cNvCxnSpPr>
            <p:nvPr/>
          </p:nvCxnSpPr>
          <p:spPr>
            <a:xfrm>
              <a:off x="8089040" y="2980773"/>
              <a:ext cx="570588" cy="1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/>
            <p:cNvCxnSpPr/>
            <p:nvPr/>
          </p:nvCxnSpPr>
          <p:spPr>
            <a:xfrm flipH="1">
              <a:off x="2079137" y="2378359"/>
              <a:ext cx="846653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직사각형 61"/>
            <p:cNvSpPr/>
            <p:nvPr/>
          </p:nvSpPr>
          <p:spPr>
            <a:xfrm>
              <a:off x="6604319" y="3721235"/>
              <a:ext cx="1132753" cy="541519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Following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6608537" y="2899159"/>
              <a:ext cx="1132753" cy="541519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Follower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67" name="꺾인 연결선 66"/>
            <p:cNvCxnSpPr>
              <a:endCxn id="63" idx="1"/>
            </p:cNvCxnSpPr>
            <p:nvPr/>
          </p:nvCxnSpPr>
          <p:spPr>
            <a:xfrm rot="5400000" flipH="1" flipV="1">
              <a:off x="6045221" y="3428679"/>
              <a:ext cx="822076" cy="304556"/>
            </a:xfrm>
            <a:prstGeom prst="bentConnector2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/>
            <p:cNvCxnSpPr>
              <a:stCxn id="10" idx="3"/>
              <a:endCxn id="62" idx="1"/>
            </p:cNvCxnSpPr>
            <p:nvPr/>
          </p:nvCxnSpPr>
          <p:spPr>
            <a:xfrm>
              <a:off x="6037946" y="3991995"/>
              <a:ext cx="566373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직사각형 76"/>
            <p:cNvSpPr/>
            <p:nvPr/>
          </p:nvSpPr>
          <p:spPr>
            <a:xfrm>
              <a:off x="6604318" y="4571085"/>
              <a:ext cx="1132753" cy="541519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Playlist Remove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78" name="직선 화살표 연결선 77"/>
            <p:cNvCxnSpPr/>
            <p:nvPr/>
          </p:nvCxnSpPr>
          <p:spPr>
            <a:xfrm>
              <a:off x="6037946" y="4852606"/>
              <a:ext cx="566373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직사각형 78"/>
            <p:cNvSpPr/>
            <p:nvPr/>
          </p:nvSpPr>
          <p:spPr>
            <a:xfrm>
              <a:off x="8659627" y="4731336"/>
              <a:ext cx="1132753" cy="541519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User Info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8659628" y="5420016"/>
              <a:ext cx="1132753" cy="541519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User Update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8659627" y="6108696"/>
              <a:ext cx="1132753" cy="541519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User Update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83" name="직선 화살표 연결선 82"/>
            <p:cNvCxnSpPr>
              <a:stCxn id="12" idx="3"/>
              <a:endCxn id="80" idx="1"/>
            </p:cNvCxnSpPr>
            <p:nvPr/>
          </p:nvCxnSpPr>
          <p:spPr>
            <a:xfrm flipV="1">
              <a:off x="6037944" y="5690776"/>
              <a:ext cx="2621684" cy="919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꺾인 연결선 84"/>
            <p:cNvCxnSpPr>
              <a:endCxn id="79" idx="1"/>
            </p:cNvCxnSpPr>
            <p:nvPr/>
          </p:nvCxnSpPr>
          <p:spPr>
            <a:xfrm rot="5400000" flipH="1" flipV="1">
              <a:off x="8102442" y="5129254"/>
              <a:ext cx="684342" cy="430027"/>
            </a:xfrm>
            <a:prstGeom prst="bentConnector2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꺾인 연결선 86"/>
            <p:cNvCxnSpPr>
              <a:endCxn id="81" idx="1"/>
            </p:cNvCxnSpPr>
            <p:nvPr/>
          </p:nvCxnSpPr>
          <p:spPr>
            <a:xfrm rot="16200000" flipH="1">
              <a:off x="8098106" y="5817934"/>
              <a:ext cx="693015" cy="430028"/>
            </a:xfrm>
            <a:prstGeom prst="bentConnector2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775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1987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11431" y="-11430"/>
            <a:ext cx="12222641" cy="7989570"/>
          </a:xfrm>
          <a:prstGeom prst="rect">
            <a:avLst/>
          </a:prstGeom>
          <a:solidFill>
            <a:schemeClr val="accent3">
              <a:lumMod val="75000"/>
              <a:alpha val="8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857714" y="2808171"/>
            <a:ext cx="8297463" cy="1499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우리는 음악을 들을 때</a:t>
            </a:r>
            <a:r>
              <a:rPr lang="en-US" altLang="ko-K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, </a:t>
            </a:r>
            <a:r>
              <a:rPr lang="ko-KR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단순히 음악만 듣는 것이 아닌</a:t>
            </a:r>
            <a:r>
              <a:rPr lang="en-US" altLang="ko-K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,</a:t>
            </a:r>
            <a:r>
              <a:rPr lang="ko-KR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endParaRPr lang="en-US" altLang="ko-KR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그 때의 </a:t>
            </a:r>
            <a:r>
              <a:rPr lang="en-US" altLang="ko-KR" sz="2800" b="1" dirty="0" smtClean="0">
                <a:solidFill>
                  <a:srgbClr val="F543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“</a:t>
            </a:r>
            <a:r>
              <a:rPr lang="ko-KR" altLang="en-US" sz="3600" b="1" dirty="0" smtClean="0">
                <a:solidFill>
                  <a:srgbClr val="F543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감정</a:t>
            </a:r>
            <a:r>
              <a:rPr lang="en-US" altLang="ko-KR" sz="3200" b="1" dirty="0" smtClean="0">
                <a:solidFill>
                  <a:srgbClr val="F543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”</a:t>
            </a:r>
            <a:r>
              <a:rPr lang="ko-KR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에 따라 음악을 </a:t>
            </a:r>
            <a:r>
              <a:rPr lang="ko-KR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결정</a:t>
            </a:r>
            <a:r>
              <a:rPr lang="ko-KR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한다</a:t>
            </a:r>
            <a:r>
              <a:rPr lang="en-US" altLang="ko-K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endParaRPr lang="ko-KR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3029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0744" y="270536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/>
              <a:t>테이블 설계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25214" y="357352"/>
            <a:ext cx="987972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31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8801608"/>
              </p:ext>
            </p:extLst>
          </p:nvPr>
        </p:nvGraphicFramePr>
        <p:xfrm>
          <a:off x="969191" y="1162788"/>
          <a:ext cx="6628812" cy="16859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8145"/>
                <a:gridCol w="590334"/>
                <a:gridCol w="312949"/>
                <a:gridCol w="4957384"/>
              </a:tblGrid>
              <a:tr h="219075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RT_User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varchar2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primary key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varchar2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not 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varchar2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not 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phoneNum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varchar2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email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varchar2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birth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image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varchar2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52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default 'http://210.123.255.149:8080/</a:t>
                      </a:r>
                      <a:r>
                        <a:rPr lang="en-US" sz="1100" u="none" strike="noStrike" dirty="0" err="1">
                          <a:effectLst/>
                        </a:rPr>
                        <a:t>rt_img</a:t>
                      </a:r>
                      <a:r>
                        <a:rPr lang="en-US" sz="1100" u="none" strike="noStrike" dirty="0">
                          <a:effectLst/>
                        </a:rPr>
                        <a:t>/default_image.png'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488643"/>
              </p:ext>
            </p:extLst>
          </p:nvPr>
        </p:nvGraphicFramePr>
        <p:xfrm>
          <a:off x="969193" y="3060963"/>
          <a:ext cx="7486650" cy="20402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7552"/>
                <a:gridCol w="666730"/>
                <a:gridCol w="353447"/>
                <a:gridCol w="5598921"/>
              </a:tblGrid>
              <a:tr h="219075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RT_Board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user_id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varchar2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not null, constraint fk_user_id foreign key(user_id) references rt_user(id)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board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varchar2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500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boardDate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timestamp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hashTags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varchar2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idx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number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musicFilePath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varchar2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likeUsers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varchar2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likeCount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number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8,0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default 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725864" y="367645"/>
            <a:ext cx="1018095" cy="480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71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884114"/>
              </p:ext>
            </p:extLst>
          </p:nvPr>
        </p:nvGraphicFramePr>
        <p:xfrm>
          <a:off x="969194" y="1163227"/>
          <a:ext cx="7684612" cy="647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0174"/>
                <a:gridCol w="684114"/>
                <a:gridCol w="362663"/>
                <a:gridCol w="5747661"/>
              </a:tblGrid>
              <a:tr h="219075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RT_Follow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myId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varchar2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</a:rPr>
                        <a:t>constraint follow_my_fk foreign key(myid) references rt_user(id) on delete cascade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follow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varchar2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>
                          <a:effectLst/>
                        </a:rPr>
                        <a:t>constraint </a:t>
                      </a:r>
                      <a:r>
                        <a:rPr lang="en-US" sz="1100" u="none" strike="noStrike" dirty="0" err="1">
                          <a:effectLst/>
                        </a:rPr>
                        <a:t>follow_target_fk</a:t>
                      </a:r>
                      <a:r>
                        <a:rPr lang="en-US" sz="1100" u="none" strike="noStrike" dirty="0">
                          <a:effectLst/>
                        </a:rPr>
                        <a:t> foreign key(follow)  references </a:t>
                      </a:r>
                      <a:r>
                        <a:rPr lang="en-US" sz="1100" u="none" strike="noStrike" dirty="0" err="1">
                          <a:effectLst/>
                        </a:rPr>
                        <a:t>rt_user</a:t>
                      </a:r>
                      <a:r>
                        <a:rPr lang="en-US" sz="1100" u="none" strike="noStrike" dirty="0">
                          <a:effectLst/>
                        </a:rPr>
                        <a:t>(id) on delete cascade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695526"/>
              </p:ext>
            </p:extLst>
          </p:nvPr>
        </p:nvGraphicFramePr>
        <p:xfrm>
          <a:off x="969194" y="2046107"/>
          <a:ext cx="8042831" cy="12763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1669"/>
                <a:gridCol w="716005"/>
                <a:gridCol w="379568"/>
                <a:gridCol w="6015589"/>
              </a:tblGrid>
              <a:tr h="219075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RT_Reply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user_id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varchar2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reply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varchar2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500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replyDate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timestamp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board_idx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number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constraint fk_rt_board_idx foreign key(board_idx) references rt_board(idx) on delete cascade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reply_idx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number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394455"/>
              </p:ext>
            </p:extLst>
          </p:nvPr>
        </p:nvGraphicFramePr>
        <p:xfrm>
          <a:off x="959766" y="3544967"/>
          <a:ext cx="7524358" cy="14116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1611"/>
                <a:gridCol w="669849"/>
                <a:gridCol w="355099"/>
                <a:gridCol w="5627799"/>
              </a:tblGrid>
              <a:tr h="219075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RT_Playlist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varchar2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constraint fk_playlist_id foreign key(id) references rt_user(id)</a:t>
                      </a:r>
                      <a:endParaRPr lang="en-US" sz="1100" b="0" i="0" u="none" strike="noStrike">
                        <a:solidFill>
                          <a:srgbClr val="A6A6A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insertTime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timestamp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musicName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varchar2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musicFilePath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varchar2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board_idx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number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725864" y="367645"/>
            <a:ext cx="1018095" cy="480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30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 Model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310" y="1377499"/>
            <a:ext cx="5393352" cy="5393352"/>
          </a:xfrm>
        </p:spPr>
      </p:pic>
    </p:spTree>
    <p:extLst>
      <p:ext uri="{BB962C8B-B14F-4D97-AF65-F5344CB8AC3E}">
        <p14:creationId xmlns:p14="http://schemas.microsoft.com/office/powerpoint/2010/main" val="284839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0744" y="270536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/>
              <a:t>화면 구성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25214" y="357352"/>
            <a:ext cx="987972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49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Index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333" y="1568741"/>
            <a:ext cx="8556770" cy="463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2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Main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334" y="1568740"/>
            <a:ext cx="8556770" cy="463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5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Playlist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136" y="2046914"/>
            <a:ext cx="5861401" cy="335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06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Follow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334" y="1568740"/>
            <a:ext cx="8556770" cy="463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02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MyPage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335" y="1568740"/>
            <a:ext cx="8557634" cy="463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5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6086167" y="0"/>
            <a:ext cx="6105833" cy="68580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86167" cy="8102554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6217934" y="1046885"/>
            <a:ext cx="5652557" cy="1731669"/>
            <a:chOff x="6217934" y="1046885"/>
            <a:chExt cx="5652557" cy="1731669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7934" y="1046885"/>
              <a:ext cx="5388693" cy="48209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8747" y="1748760"/>
              <a:ext cx="4791744" cy="42868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2404" y="2429321"/>
              <a:ext cx="3903653" cy="349233"/>
            </a:xfrm>
            <a:prstGeom prst="rect">
              <a:avLst/>
            </a:prstGeom>
          </p:spPr>
        </p:pic>
      </p:grpSp>
      <p:sp>
        <p:nvSpPr>
          <p:cNvPr id="10" name="직사각형 9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1E161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1376177" y="2164894"/>
            <a:ext cx="3448486" cy="2326976"/>
            <a:chOff x="1376177" y="2164894"/>
            <a:chExt cx="3448486" cy="2326976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2388" y="2164894"/>
              <a:ext cx="576064" cy="576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376177" y="3210552"/>
              <a:ext cx="3448486" cy="1281318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네이버</a:t>
              </a:r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지식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in</a:t>
              </a:r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에만</a:t>
              </a:r>
              <a:endPara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음악 추천문의 </a:t>
              </a:r>
              <a:r>
                <a:rPr lang="ko-KR" altLang="en-US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약 </a:t>
              </a:r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81</a:t>
              </a:r>
              <a:r>
                <a:rPr lang="ko-KR" altLang="en-US" sz="20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만</a:t>
              </a:r>
              <a:r>
                <a:rPr lang="ko-KR" altLang="en-US" sz="20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건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.</a:t>
              </a:r>
              <a:endPara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8" name="직선 연결선 7"/>
            <p:cNvCxnSpPr>
              <a:stCxn id="7" idx="0"/>
            </p:cNvCxnSpPr>
            <p:nvPr/>
          </p:nvCxnSpPr>
          <p:spPr>
            <a:xfrm flipH="1" flipV="1">
              <a:off x="3097537" y="2993314"/>
              <a:ext cx="2883" cy="2172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타원 8"/>
            <p:cNvSpPr/>
            <p:nvPr/>
          </p:nvSpPr>
          <p:spPr>
            <a:xfrm>
              <a:off x="3071513" y="2955860"/>
              <a:ext cx="74908" cy="74908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467122" y="2955860"/>
            <a:ext cx="3814288" cy="1536010"/>
            <a:chOff x="7467122" y="2955860"/>
            <a:chExt cx="3814288" cy="1536010"/>
          </a:xfrm>
        </p:grpSpPr>
        <p:sp>
          <p:nvSpPr>
            <p:cNvPr id="12" name="직사각형 11"/>
            <p:cNvSpPr/>
            <p:nvPr/>
          </p:nvSpPr>
          <p:spPr>
            <a:xfrm>
              <a:off x="7467122" y="3210552"/>
              <a:ext cx="3814288" cy="1281318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그 중 </a:t>
              </a:r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감정</a:t>
              </a:r>
              <a:r>
                <a:rPr lang="ko-KR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또는 </a:t>
              </a:r>
              <a:r>
                <a:rPr lang="ko-KR" altLang="en-US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상황별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ko-KR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음악 추천 문의는 약 </a:t>
              </a:r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r>
                <a:rPr lang="ko-KR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천건</a:t>
              </a:r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~ 8</a:t>
              </a:r>
              <a:r>
                <a:rPr lang="ko-KR" altLang="en-US" sz="16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만건</a:t>
              </a:r>
              <a:r>
                <a:rPr lang="ko-KR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까지 다양하다</a:t>
              </a:r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.</a:t>
              </a:r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13" name="직선 연결선 12"/>
            <p:cNvCxnSpPr>
              <a:stCxn id="12" idx="0"/>
            </p:cNvCxnSpPr>
            <p:nvPr/>
          </p:nvCxnSpPr>
          <p:spPr>
            <a:xfrm flipH="1" flipV="1">
              <a:off x="9371384" y="2993314"/>
              <a:ext cx="2882" cy="2172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9345359" y="2955860"/>
              <a:ext cx="74908" cy="74908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21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0744" y="2705368"/>
            <a:ext cx="10515600" cy="1325563"/>
          </a:xfrm>
        </p:spPr>
        <p:txBody>
          <a:bodyPr/>
          <a:lstStyle/>
          <a:p>
            <a:pPr algn="ctr"/>
            <a:r>
              <a:rPr lang="ko-KR" altLang="en-US" sz="4800" dirty="0" smtClean="0"/>
              <a:t>시 연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25214" y="357352"/>
            <a:ext cx="987972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62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0744" y="2705368"/>
            <a:ext cx="10515600" cy="1325563"/>
          </a:xfrm>
        </p:spPr>
        <p:txBody>
          <a:bodyPr/>
          <a:lstStyle/>
          <a:p>
            <a:pPr algn="ctr"/>
            <a:r>
              <a:rPr lang="en-US" altLang="ko-KR" sz="4800" dirty="0" smtClean="0"/>
              <a:t>Q</a:t>
            </a:r>
            <a:r>
              <a:rPr lang="en-US" altLang="ko-KR" dirty="0" smtClean="0"/>
              <a:t> &amp; </a:t>
            </a:r>
            <a:r>
              <a:rPr lang="en-US" altLang="ko-KR" sz="4800" dirty="0" smtClean="0"/>
              <a:t>A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25214" y="357352"/>
            <a:ext cx="987972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66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0744" y="270536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25214" y="357352"/>
            <a:ext cx="987972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56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3" y="-4226"/>
            <a:ext cx="12194802" cy="6862226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453154" y="1897805"/>
            <a:ext cx="3217142" cy="985576"/>
            <a:chOff x="6217934" y="1046885"/>
            <a:chExt cx="5652557" cy="1731669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7934" y="1046885"/>
              <a:ext cx="5388693" cy="48209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8747" y="1748760"/>
              <a:ext cx="4791744" cy="42868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2404" y="2429321"/>
              <a:ext cx="3903653" cy="349233"/>
            </a:xfrm>
            <a:prstGeom prst="rect">
              <a:avLst/>
            </a:prstGeom>
          </p:spPr>
        </p:pic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995" y="1695843"/>
            <a:ext cx="1473977" cy="1473977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292" y="1859391"/>
            <a:ext cx="1663568" cy="136373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-4226"/>
            <a:ext cx="12231683" cy="6862226"/>
          </a:xfrm>
          <a:prstGeom prst="rect">
            <a:avLst/>
          </a:prstGeom>
          <a:solidFill>
            <a:srgbClr val="1E161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/>
          <p:cNvGrpSpPr/>
          <p:nvPr/>
        </p:nvGrpSpPr>
        <p:grpSpPr>
          <a:xfrm>
            <a:off x="1409277" y="2947759"/>
            <a:ext cx="9384872" cy="1609202"/>
            <a:chOff x="1409277" y="2181949"/>
            <a:chExt cx="9384872" cy="1609202"/>
          </a:xfrm>
        </p:grpSpPr>
        <p:sp>
          <p:nvSpPr>
            <p:cNvPr id="26" name="오른쪽 화살표 25"/>
            <p:cNvSpPr/>
            <p:nvPr/>
          </p:nvSpPr>
          <p:spPr>
            <a:xfrm>
              <a:off x="3847169" y="2181949"/>
              <a:ext cx="811530" cy="502158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오른쪽 화살표 36"/>
            <p:cNvSpPr/>
            <p:nvPr/>
          </p:nvSpPr>
          <p:spPr>
            <a:xfrm>
              <a:off x="7996259" y="2181949"/>
              <a:ext cx="811530" cy="502158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1409277" y="2892623"/>
              <a:ext cx="9384872" cy="898528"/>
              <a:chOff x="1409277" y="2892623"/>
              <a:chExt cx="9384872" cy="898528"/>
            </a:xfrm>
          </p:grpSpPr>
          <p:grpSp>
            <p:nvGrpSpPr>
              <p:cNvPr id="25" name="그룹 24"/>
              <p:cNvGrpSpPr/>
              <p:nvPr/>
            </p:nvGrpSpPr>
            <p:grpSpPr>
              <a:xfrm>
                <a:off x="1409277" y="2892623"/>
                <a:ext cx="1596868" cy="898528"/>
                <a:chOff x="495010" y="7581453"/>
                <a:chExt cx="1596868" cy="898528"/>
              </a:xfrm>
            </p:grpSpPr>
            <p:sp>
              <p:nvSpPr>
                <p:cNvPr id="12" name="직사각형 11"/>
                <p:cNvSpPr/>
                <p:nvPr/>
              </p:nvSpPr>
              <p:spPr>
                <a:xfrm>
                  <a:off x="495010" y="7863397"/>
                  <a:ext cx="1596868" cy="616584"/>
                </a:xfrm>
                <a:prstGeom prst="rect">
                  <a:avLst/>
                </a:prstGeom>
                <a:solidFill>
                  <a:schemeClr val="bg1">
                    <a:alpha val="75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600" dirty="0" err="1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Yoon 윤고딕 550_TT" panose="02090603020101020101" pitchFamily="18" charset="-127"/>
                      <a:ea typeface="Yoon 윤고딕 550_TT" panose="02090603020101020101" pitchFamily="18" charset="-127"/>
                    </a:rPr>
                    <a:t>Recomend</a:t>
                  </a:r>
                  <a:endPara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Yoon 윤고딕 550_TT" panose="02090603020101020101" pitchFamily="18" charset="-127"/>
                    <a:ea typeface="Yoon 윤고딕 550_TT" panose="02090603020101020101" pitchFamily="18" charset="-127"/>
                  </a:endParaRPr>
                </a:p>
              </p:txBody>
            </p:sp>
            <p:cxnSp>
              <p:nvCxnSpPr>
                <p:cNvPr id="13" name="직선 연결선 12"/>
                <p:cNvCxnSpPr/>
                <p:nvPr/>
              </p:nvCxnSpPr>
              <p:spPr>
                <a:xfrm flipV="1">
                  <a:off x="1282015" y="7618908"/>
                  <a:ext cx="0" cy="24448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타원 13"/>
                <p:cNvSpPr/>
                <p:nvPr/>
              </p:nvSpPr>
              <p:spPr>
                <a:xfrm>
                  <a:off x="1255990" y="7581453"/>
                  <a:ext cx="74908" cy="74908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9" name="그룹 28"/>
              <p:cNvGrpSpPr/>
              <p:nvPr/>
            </p:nvGrpSpPr>
            <p:grpSpPr>
              <a:xfrm>
                <a:off x="5308993" y="2892623"/>
                <a:ext cx="1596868" cy="898528"/>
                <a:chOff x="495009" y="7581453"/>
                <a:chExt cx="1596868" cy="898528"/>
              </a:xfrm>
            </p:grpSpPr>
            <p:sp>
              <p:nvSpPr>
                <p:cNvPr id="30" name="직사각형 29"/>
                <p:cNvSpPr/>
                <p:nvPr/>
              </p:nvSpPr>
              <p:spPr>
                <a:xfrm>
                  <a:off x="495009" y="7863397"/>
                  <a:ext cx="1596868" cy="616584"/>
                </a:xfrm>
                <a:prstGeom prst="rect">
                  <a:avLst/>
                </a:prstGeom>
                <a:solidFill>
                  <a:schemeClr val="bg1">
                    <a:alpha val="75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600" dirty="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Yoon 윤고딕 550_TT" panose="02090603020101020101" pitchFamily="18" charset="-127"/>
                      <a:ea typeface="Yoon 윤고딕 550_TT" panose="02090603020101020101" pitchFamily="18" charset="-127"/>
                    </a:rPr>
                    <a:t>Search</a:t>
                  </a:r>
                  <a:endPara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Yoon 윤고딕 550_TT" panose="02090603020101020101" pitchFamily="18" charset="-127"/>
                    <a:ea typeface="Yoon 윤고딕 550_TT" panose="02090603020101020101" pitchFamily="18" charset="-127"/>
                  </a:endParaRPr>
                </a:p>
              </p:txBody>
            </p:sp>
            <p:cxnSp>
              <p:nvCxnSpPr>
                <p:cNvPr id="31" name="직선 연결선 30"/>
                <p:cNvCxnSpPr/>
                <p:nvPr/>
              </p:nvCxnSpPr>
              <p:spPr>
                <a:xfrm flipV="1">
                  <a:off x="1282015" y="7618908"/>
                  <a:ext cx="0" cy="24448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타원 31"/>
                <p:cNvSpPr/>
                <p:nvPr/>
              </p:nvSpPr>
              <p:spPr>
                <a:xfrm>
                  <a:off x="1255990" y="7581453"/>
                  <a:ext cx="74908" cy="74908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3" name="그룹 32"/>
              <p:cNvGrpSpPr/>
              <p:nvPr/>
            </p:nvGrpSpPr>
            <p:grpSpPr>
              <a:xfrm>
                <a:off x="9197281" y="2892623"/>
                <a:ext cx="1596868" cy="880825"/>
                <a:chOff x="483580" y="7581453"/>
                <a:chExt cx="1596868" cy="880825"/>
              </a:xfrm>
            </p:grpSpPr>
            <p:sp>
              <p:nvSpPr>
                <p:cNvPr id="34" name="직사각형 33"/>
                <p:cNvSpPr/>
                <p:nvPr/>
              </p:nvSpPr>
              <p:spPr>
                <a:xfrm>
                  <a:off x="483580" y="7845694"/>
                  <a:ext cx="1596868" cy="616584"/>
                </a:xfrm>
                <a:prstGeom prst="rect">
                  <a:avLst/>
                </a:prstGeom>
                <a:solidFill>
                  <a:schemeClr val="bg1">
                    <a:alpha val="75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600" dirty="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Yoon 윤고딕 550_TT" panose="02090603020101020101" pitchFamily="18" charset="-127"/>
                      <a:ea typeface="Yoon 윤고딕 550_TT" panose="02090603020101020101" pitchFamily="18" charset="-127"/>
                    </a:rPr>
                    <a:t>Streaming</a:t>
                  </a:r>
                  <a:endPara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Yoon 윤고딕 550_TT" panose="02090603020101020101" pitchFamily="18" charset="-127"/>
                    <a:ea typeface="Yoon 윤고딕 550_TT" panose="02090603020101020101" pitchFamily="18" charset="-127"/>
                  </a:endParaRPr>
                </a:p>
              </p:txBody>
            </p:sp>
            <p:cxnSp>
              <p:nvCxnSpPr>
                <p:cNvPr id="35" name="직선 연결선 34"/>
                <p:cNvCxnSpPr/>
                <p:nvPr/>
              </p:nvCxnSpPr>
              <p:spPr>
                <a:xfrm flipV="1">
                  <a:off x="1282015" y="7618908"/>
                  <a:ext cx="0" cy="24448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타원 35"/>
                <p:cNvSpPr/>
                <p:nvPr/>
              </p:nvSpPr>
              <p:spPr>
                <a:xfrm>
                  <a:off x="1255990" y="7581453"/>
                  <a:ext cx="74908" cy="74908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6583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3" y="-4226"/>
            <a:ext cx="12194802" cy="6862226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453154" y="1897805"/>
            <a:ext cx="3217142" cy="985576"/>
            <a:chOff x="6217934" y="1046885"/>
            <a:chExt cx="5652557" cy="1731669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7934" y="1046885"/>
              <a:ext cx="5388693" cy="48209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8747" y="1748760"/>
              <a:ext cx="4791744" cy="42868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2404" y="2429321"/>
              <a:ext cx="3903653" cy="349233"/>
            </a:xfrm>
            <a:prstGeom prst="rect">
              <a:avLst/>
            </a:prstGeom>
          </p:spPr>
        </p:pic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995" y="1695843"/>
            <a:ext cx="1473977" cy="1473977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292" y="1859391"/>
            <a:ext cx="1663568" cy="1363739"/>
          </a:xfrm>
          <a:prstGeom prst="rect">
            <a:avLst/>
          </a:prstGeom>
        </p:spPr>
      </p:pic>
      <p:grpSp>
        <p:nvGrpSpPr>
          <p:cNvPr id="47" name="그룹 46"/>
          <p:cNvGrpSpPr/>
          <p:nvPr/>
        </p:nvGrpSpPr>
        <p:grpSpPr>
          <a:xfrm>
            <a:off x="1409277" y="2947759"/>
            <a:ext cx="9384872" cy="1609202"/>
            <a:chOff x="1409277" y="2181949"/>
            <a:chExt cx="9384872" cy="1609202"/>
          </a:xfrm>
        </p:grpSpPr>
        <p:sp>
          <p:nvSpPr>
            <p:cNvPr id="26" name="오른쪽 화살표 25"/>
            <p:cNvSpPr/>
            <p:nvPr/>
          </p:nvSpPr>
          <p:spPr>
            <a:xfrm>
              <a:off x="3847169" y="2181949"/>
              <a:ext cx="811530" cy="502158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오른쪽 화살표 36"/>
            <p:cNvSpPr/>
            <p:nvPr/>
          </p:nvSpPr>
          <p:spPr>
            <a:xfrm>
              <a:off x="7996259" y="2181949"/>
              <a:ext cx="811530" cy="502158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1409277" y="2892623"/>
              <a:ext cx="9384872" cy="898528"/>
              <a:chOff x="1409277" y="2892623"/>
              <a:chExt cx="9384872" cy="898528"/>
            </a:xfrm>
          </p:grpSpPr>
          <p:grpSp>
            <p:nvGrpSpPr>
              <p:cNvPr id="25" name="그룹 24"/>
              <p:cNvGrpSpPr/>
              <p:nvPr/>
            </p:nvGrpSpPr>
            <p:grpSpPr>
              <a:xfrm>
                <a:off x="1409277" y="2892623"/>
                <a:ext cx="1596868" cy="898528"/>
                <a:chOff x="495010" y="7581453"/>
                <a:chExt cx="1596868" cy="898528"/>
              </a:xfrm>
            </p:grpSpPr>
            <p:sp>
              <p:nvSpPr>
                <p:cNvPr id="12" name="직사각형 11"/>
                <p:cNvSpPr/>
                <p:nvPr/>
              </p:nvSpPr>
              <p:spPr>
                <a:xfrm>
                  <a:off x="495010" y="7863397"/>
                  <a:ext cx="1596868" cy="616584"/>
                </a:xfrm>
                <a:prstGeom prst="rect">
                  <a:avLst/>
                </a:prstGeom>
                <a:solidFill>
                  <a:schemeClr val="bg1">
                    <a:alpha val="75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600" dirty="0" err="1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Yoon 윤고딕 550_TT" panose="02090603020101020101" pitchFamily="18" charset="-127"/>
                      <a:ea typeface="Yoon 윤고딕 550_TT" panose="02090603020101020101" pitchFamily="18" charset="-127"/>
                    </a:rPr>
                    <a:t>Recomend</a:t>
                  </a:r>
                  <a:endPara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Yoon 윤고딕 550_TT" panose="02090603020101020101" pitchFamily="18" charset="-127"/>
                    <a:ea typeface="Yoon 윤고딕 550_TT" panose="02090603020101020101" pitchFamily="18" charset="-127"/>
                  </a:endParaRPr>
                </a:p>
              </p:txBody>
            </p:sp>
            <p:cxnSp>
              <p:nvCxnSpPr>
                <p:cNvPr id="13" name="직선 연결선 12"/>
                <p:cNvCxnSpPr/>
                <p:nvPr/>
              </p:nvCxnSpPr>
              <p:spPr>
                <a:xfrm flipV="1">
                  <a:off x="1282015" y="7618908"/>
                  <a:ext cx="0" cy="24448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타원 13"/>
                <p:cNvSpPr/>
                <p:nvPr/>
              </p:nvSpPr>
              <p:spPr>
                <a:xfrm>
                  <a:off x="1255990" y="7581453"/>
                  <a:ext cx="74908" cy="74908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9" name="그룹 28"/>
              <p:cNvGrpSpPr/>
              <p:nvPr/>
            </p:nvGrpSpPr>
            <p:grpSpPr>
              <a:xfrm>
                <a:off x="5308993" y="2892623"/>
                <a:ext cx="1596868" cy="898528"/>
                <a:chOff x="495009" y="7581453"/>
                <a:chExt cx="1596868" cy="898528"/>
              </a:xfrm>
            </p:grpSpPr>
            <p:sp>
              <p:nvSpPr>
                <p:cNvPr id="30" name="직사각형 29"/>
                <p:cNvSpPr/>
                <p:nvPr/>
              </p:nvSpPr>
              <p:spPr>
                <a:xfrm>
                  <a:off x="495009" y="7863397"/>
                  <a:ext cx="1596868" cy="616584"/>
                </a:xfrm>
                <a:prstGeom prst="rect">
                  <a:avLst/>
                </a:prstGeom>
                <a:solidFill>
                  <a:schemeClr val="bg1">
                    <a:alpha val="75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600" dirty="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Yoon 윤고딕 550_TT" panose="02090603020101020101" pitchFamily="18" charset="-127"/>
                      <a:ea typeface="Yoon 윤고딕 550_TT" panose="02090603020101020101" pitchFamily="18" charset="-127"/>
                    </a:rPr>
                    <a:t>Search</a:t>
                  </a:r>
                  <a:endPara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Yoon 윤고딕 550_TT" panose="02090603020101020101" pitchFamily="18" charset="-127"/>
                    <a:ea typeface="Yoon 윤고딕 550_TT" panose="02090603020101020101" pitchFamily="18" charset="-127"/>
                  </a:endParaRPr>
                </a:p>
              </p:txBody>
            </p:sp>
            <p:cxnSp>
              <p:nvCxnSpPr>
                <p:cNvPr id="31" name="직선 연결선 30"/>
                <p:cNvCxnSpPr/>
                <p:nvPr/>
              </p:nvCxnSpPr>
              <p:spPr>
                <a:xfrm flipV="1">
                  <a:off x="1282015" y="7618908"/>
                  <a:ext cx="0" cy="24448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타원 31"/>
                <p:cNvSpPr/>
                <p:nvPr/>
              </p:nvSpPr>
              <p:spPr>
                <a:xfrm>
                  <a:off x="1255990" y="7581453"/>
                  <a:ext cx="74908" cy="74908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3" name="그룹 32"/>
              <p:cNvGrpSpPr/>
              <p:nvPr/>
            </p:nvGrpSpPr>
            <p:grpSpPr>
              <a:xfrm>
                <a:off x="9197281" y="2892623"/>
                <a:ext cx="1596868" cy="880825"/>
                <a:chOff x="483580" y="7581453"/>
                <a:chExt cx="1596868" cy="880825"/>
              </a:xfrm>
            </p:grpSpPr>
            <p:sp>
              <p:nvSpPr>
                <p:cNvPr id="34" name="직사각형 33"/>
                <p:cNvSpPr/>
                <p:nvPr/>
              </p:nvSpPr>
              <p:spPr>
                <a:xfrm>
                  <a:off x="483580" y="7845694"/>
                  <a:ext cx="1596868" cy="616584"/>
                </a:xfrm>
                <a:prstGeom prst="rect">
                  <a:avLst/>
                </a:prstGeom>
                <a:solidFill>
                  <a:schemeClr val="bg1">
                    <a:alpha val="75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600" dirty="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Yoon 윤고딕 550_TT" panose="02090603020101020101" pitchFamily="18" charset="-127"/>
                      <a:ea typeface="Yoon 윤고딕 550_TT" panose="02090603020101020101" pitchFamily="18" charset="-127"/>
                    </a:rPr>
                    <a:t>Streaming</a:t>
                  </a:r>
                  <a:endPara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Yoon 윤고딕 550_TT" panose="02090603020101020101" pitchFamily="18" charset="-127"/>
                    <a:ea typeface="Yoon 윤고딕 550_TT" panose="02090603020101020101" pitchFamily="18" charset="-127"/>
                  </a:endParaRPr>
                </a:p>
              </p:txBody>
            </p:sp>
            <p:cxnSp>
              <p:nvCxnSpPr>
                <p:cNvPr id="35" name="직선 연결선 34"/>
                <p:cNvCxnSpPr/>
                <p:nvPr/>
              </p:nvCxnSpPr>
              <p:spPr>
                <a:xfrm flipV="1">
                  <a:off x="1282015" y="7618908"/>
                  <a:ext cx="0" cy="24448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타원 35"/>
                <p:cNvSpPr/>
                <p:nvPr/>
              </p:nvSpPr>
              <p:spPr>
                <a:xfrm>
                  <a:off x="1255990" y="7581453"/>
                  <a:ext cx="74908" cy="74908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10" name="직사각형 9"/>
          <p:cNvSpPr/>
          <p:nvPr/>
        </p:nvSpPr>
        <p:spPr>
          <a:xfrm>
            <a:off x="0" y="-4226"/>
            <a:ext cx="12231683" cy="6862226"/>
          </a:xfrm>
          <a:prstGeom prst="rect">
            <a:avLst/>
          </a:prstGeom>
          <a:solidFill>
            <a:srgbClr val="231A1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1254849" y="2508093"/>
            <a:ext cx="9776267" cy="1851660"/>
          </a:xfrm>
          <a:prstGeom prst="rect">
            <a:avLst/>
          </a:prstGeom>
          <a:solidFill>
            <a:schemeClr val="accent3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매번 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추천</a:t>
            </a:r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받고</a:t>
            </a: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검색</a:t>
            </a:r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하고</a:t>
            </a: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듣는</a:t>
            </a:r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과정은 매우 번거로움</a:t>
            </a: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이 모든 과정을 </a:t>
            </a:r>
            <a:r>
              <a:rPr lang="ko-KR" alt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하나의 웹 사이트</a:t>
            </a:r>
            <a:r>
              <a:rPr lang="ko-KR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에서 할 순 없을까</a:t>
            </a:r>
            <a:r>
              <a:rPr lang="en-US" altLang="ko-KR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8896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7749"/>
            <a:ext cx="12192000" cy="47625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57220" y="3759565"/>
            <a:ext cx="4223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Music Communication &amp; Social Networking</a:t>
            </a:r>
            <a:endParaRPr lang="ko-KR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388" y="2243185"/>
            <a:ext cx="3790950" cy="151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66819" y="3619672"/>
            <a:ext cx="5858359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Rainbow + Track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세상의 여러 감성을 가진 사람들을 뜻하는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Rainbow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와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 사람들의 흔적과 개성을 뜻하는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Track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을 결합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722" y="1566002"/>
            <a:ext cx="3426551" cy="242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0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RainbowTrack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34184"/>
            <a:ext cx="10515600" cy="46323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/>
              <a:t>좋아하는 곡을 세상 모두와 공유 할 수 있는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음악 공유 플랫폼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곡에 대한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Comment</a:t>
            </a:r>
            <a:r>
              <a:rPr lang="ko-KR" altLang="en-US" sz="2400" dirty="0" smtClean="0"/>
              <a:t>를 직접 작성하여 여러 사람들과 공유</a:t>
            </a:r>
            <a:r>
              <a:rPr lang="en-US" altLang="ko-KR" sz="24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모든 게시물에 </a:t>
            </a:r>
            <a:r>
              <a:rPr lang="ko-KR" altLang="en-US" dirty="0" err="1" smtClean="0">
                <a:solidFill>
                  <a:schemeClr val="tx1"/>
                </a:solidFill>
              </a:rPr>
              <a:t>댓글</a:t>
            </a:r>
            <a:r>
              <a:rPr lang="ko-KR" altLang="en-US" sz="2400" dirty="0" err="1" smtClean="0"/>
              <a:t>을</a:t>
            </a:r>
            <a:r>
              <a:rPr lang="ko-KR" altLang="en-US" sz="2400" dirty="0" smtClean="0"/>
              <a:t> 통해 소통 할 수 있는 기능</a:t>
            </a:r>
            <a:r>
              <a:rPr lang="en-US" altLang="ko-KR" sz="2400" dirty="0"/>
              <a:t>.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다른 사람이 올린 음악을 추천 할 수 있는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좋아요</a:t>
            </a:r>
            <a:r>
              <a:rPr lang="ko-KR" altLang="en-US" sz="2400" dirty="0" smtClean="0"/>
              <a:t> 기능</a:t>
            </a:r>
            <a:r>
              <a:rPr lang="en-US" altLang="ko-KR" sz="24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담은 음악을 언제든지 쉽게 들을 수 있는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PlayList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기능</a:t>
            </a:r>
            <a:r>
              <a:rPr lang="en-US" altLang="ko-KR" sz="24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해시태그</a:t>
            </a:r>
            <a:r>
              <a:rPr lang="ko-KR" altLang="en-US" sz="2400" dirty="0" smtClean="0"/>
              <a:t>를 </a:t>
            </a:r>
            <a:r>
              <a:rPr lang="ko-KR" altLang="en-US" sz="2400" dirty="0"/>
              <a:t>통해 특정 장르의 음악을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검색</a:t>
            </a:r>
            <a:r>
              <a:rPr lang="ko-KR" altLang="en-US" sz="2400" dirty="0"/>
              <a:t> 할 수 있는 기능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741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Main, Sub Color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4785" y="4490660"/>
            <a:ext cx="40873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음악을 공유하고 소통하는 </a:t>
            </a:r>
            <a:r>
              <a:rPr lang="en-US" altLang="ko-KR" dirty="0" err="1" smtClean="0"/>
              <a:t>SoundTrack</a:t>
            </a:r>
            <a:r>
              <a:rPr lang="ko-KR" altLang="en-US" dirty="0" smtClean="0"/>
              <a:t> 특성상 사회적인 이미지가 강하기 때문에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주황색 계열의 색상을 </a:t>
            </a:r>
            <a:r>
              <a:rPr lang="en-US" altLang="ko-KR" dirty="0" err="1" smtClean="0"/>
              <a:t>MainColor</a:t>
            </a:r>
            <a:r>
              <a:rPr lang="ko-KR" altLang="en-US" dirty="0" smtClean="0"/>
              <a:t>로 정함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78" y="2468145"/>
            <a:ext cx="1016000" cy="1016000"/>
          </a:xfrm>
          <a:solidFill>
            <a:srgbClr val="F54337"/>
          </a:solidFill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085" y="2482301"/>
            <a:ext cx="1016000" cy="1016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01700" y="3669674"/>
            <a:ext cx="15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&lt;Main Color&gt;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42390" y="3669674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&lt;Sub Color&gt;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11392" y="4490660"/>
            <a:ext cx="40873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모던한 느낌과 도시적인 느낌을 나타내기 위해 회색 계열의 색상을 </a:t>
            </a:r>
            <a:r>
              <a:rPr lang="en-US" altLang="ko-KR" dirty="0" err="1" smtClean="0"/>
              <a:t>SubColor</a:t>
            </a:r>
            <a:r>
              <a:rPr lang="ko-KR" altLang="en-US" dirty="0" smtClean="0"/>
              <a:t>로 정했으며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딱딱한 느낌을 피하기 위해 채도를 높여 부드러운 느낌을 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395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-윤고딕330"/>
        <a:ea typeface="-윤고딕330"/>
        <a:cs typeface=""/>
      </a:majorFont>
      <a:minorFont>
        <a:latin typeface="-윤고딕330"/>
        <a:ea typeface="-윤고딕33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1602</TotalTime>
  <Words>566</Words>
  <Application>Microsoft Office PowerPoint</Application>
  <PresentationFormat>와이드스크린</PresentationFormat>
  <Paragraphs>235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Arial</vt:lpstr>
      <vt:lpstr>Yoon 윤고딕 550_TT</vt:lpstr>
      <vt:lpstr>맑은 고딕</vt:lpstr>
      <vt:lpstr>-윤고딕330</vt:lpstr>
      <vt:lpstr>-윤고딕350</vt:lpstr>
      <vt:lpstr>Office 테마</vt:lpstr>
      <vt:lpstr>RainbowTrack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RainbowTrack</vt:lpstr>
      <vt:lpstr>Main, Sub Color</vt:lpstr>
      <vt:lpstr>유사 사이트</vt:lpstr>
      <vt:lpstr>유사 사이트</vt:lpstr>
      <vt:lpstr>사이트 비교</vt:lpstr>
      <vt:lpstr>개발 환경</vt:lpstr>
      <vt:lpstr>개발 언어</vt:lpstr>
      <vt:lpstr>개발 도구</vt:lpstr>
      <vt:lpstr>개발</vt:lpstr>
      <vt:lpstr>개발 계획</vt:lpstr>
      <vt:lpstr>개발 인력</vt:lpstr>
      <vt:lpstr>WorkFlow</vt:lpstr>
      <vt:lpstr>테이블 설계</vt:lpstr>
      <vt:lpstr>PowerPoint 프레젠테이션</vt:lpstr>
      <vt:lpstr>PowerPoint 프레젠테이션</vt:lpstr>
      <vt:lpstr>Data Model</vt:lpstr>
      <vt:lpstr>화면 구성</vt:lpstr>
      <vt:lpstr>Index</vt:lpstr>
      <vt:lpstr>Main</vt:lpstr>
      <vt:lpstr>Playlist</vt:lpstr>
      <vt:lpstr>Follow</vt:lpstr>
      <vt:lpstr>MyPage</vt:lpstr>
      <vt:lpstr>시 연</vt:lpstr>
      <vt:lpstr>Q &amp; A</vt:lpstr>
      <vt:lpstr>감사합니다.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SoundTrack</dc:title>
  <dc:creator>jiwonKim</dc:creator>
  <cp:lastModifiedBy>user</cp:lastModifiedBy>
  <cp:revision>73</cp:revision>
  <dcterms:created xsi:type="dcterms:W3CDTF">2017-04-17T07:07:36Z</dcterms:created>
  <dcterms:modified xsi:type="dcterms:W3CDTF">2017-05-11T04:57:23Z</dcterms:modified>
</cp:coreProperties>
</file>